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9" r:id="rId8"/>
    <p:sldId id="274" r:id="rId9"/>
    <p:sldId id="262" r:id="rId10"/>
    <p:sldId id="266" r:id="rId11"/>
    <p:sldId id="267" r:id="rId12"/>
    <p:sldId id="270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FF6699"/>
    <a:srgbClr val="0080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260" y="1676400"/>
            <a:ext cx="4464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Специальные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удобрения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нового поколения…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260" y="3122950"/>
            <a:ext cx="4596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Меристем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94643"/>
            <a:ext cx="1343352" cy="769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serebryakova\Desktop\1111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2" y="3919169"/>
            <a:ext cx="1630387" cy="6013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0213" y="4812258"/>
            <a:ext cx="3567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САХАРНАЯ СВЕКЛА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18" name="Picture 9" descr="красивая кап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29" y="3505200"/>
            <a:ext cx="1381944" cy="119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\\server\NetPub\Olga\OLGA SHCHEGOLEVA\ПРЕЗЕНТАЦИИ\Презентации по НУТРИВАНТАМ_01.12\Old\Sugar Beet\15ddabe274b46e1802c824384e73baf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25" y="1426157"/>
            <a:ext cx="3286944" cy="19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erver\NetPub\Olga\OLGA SHCHEGOLEVA\ПРЕЗЕНТАЦИИ\Презентации по НУТРИВАНТАМ_01.12\Old\Sugar Beet\saharnaja-svekla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65" y="3505200"/>
            <a:ext cx="1775304" cy="11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serebryakova\Desktop\Sugar Beet\Sugar Beet _ EMPTY SAMPLE_without t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" y="3886200"/>
            <a:ext cx="80581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1188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2969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5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8767" y="5490647"/>
            <a:ext cx="94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всходы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74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9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25881" y="49484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69056" y="4953421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12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2822" y="4953421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16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66848" y="4956780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3</a:t>
            </a:r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96200" y="4965163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45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1705" y="5544012"/>
            <a:ext cx="102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4-6 пар листьев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79472" y="5517942"/>
            <a:ext cx="14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Смыкание рядков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9500" y="5564181"/>
            <a:ext cx="14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За 1 месяц до уборки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9248" y="1339025"/>
            <a:ext cx="19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3-я гербицидная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14248" y="123417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Фунгицидная обработка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58798" y="123225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Фунгицидная обработка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353343" y="1785938"/>
            <a:ext cx="324008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19-19-19+МЭ+ФВ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011304" y="2102803"/>
            <a:ext cx="3240088" cy="194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</a:t>
            </a:r>
            <a:endParaRPr lang="ru-RU" sz="1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19-19-19+МЭ+ФВ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6251414" y="2102803"/>
            <a:ext cx="2407486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Плюс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-9448" y="3230973"/>
            <a:ext cx="21048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400" dirty="0" err="1">
                <a:solidFill>
                  <a:srgbClr val="FF5050"/>
                </a:solidFill>
              </a:rPr>
              <a:t>Стимакс</a:t>
            </a:r>
            <a:r>
              <a:rPr lang="ru-RU" altLang="ru-RU" sz="1400" dirty="0">
                <a:solidFill>
                  <a:srgbClr val="FF5050"/>
                </a:solidFill>
              </a:rPr>
              <a:t> </a:t>
            </a:r>
            <a:endParaRPr lang="ru-RU" altLang="ru-RU" sz="1400" dirty="0" smtClean="0">
              <a:solidFill>
                <a:srgbClr val="FF5050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rgbClr val="FF5050"/>
                </a:solidFill>
              </a:rPr>
              <a:t>для </a:t>
            </a:r>
            <a:r>
              <a:rPr lang="ru-RU" altLang="ru-RU" sz="1400" dirty="0">
                <a:solidFill>
                  <a:srgbClr val="FF5050"/>
                </a:solidFill>
              </a:rPr>
              <a:t>семян</a:t>
            </a:r>
          </a:p>
          <a:p>
            <a:pPr algn="ctr"/>
            <a:r>
              <a:rPr lang="ru-RU" altLang="ru-RU" sz="1400" dirty="0"/>
              <a:t>300-500 мл</a:t>
            </a:r>
            <a:r>
              <a:rPr lang="en-US" altLang="ru-RU" sz="1400" dirty="0"/>
              <a:t>/</a:t>
            </a:r>
            <a:r>
              <a:rPr lang="ru-RU" altLang="ru-RU" sz="1400" dirty="0"/>
              <a:t>тонну семян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5176" y="4016238"/>
            <a:ext cx="0" cy="479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43974" y="3431463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300-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мл/га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698" y="961244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serebryakova\Desktop\Sugar Beet\Sugar Beet _ EMPTY SAMPLE_without t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" y="3886200"/>
            <a:ext cx="80581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1188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2969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5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8767" y="5490647"/>
            <a:ext cx="94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всходы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74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9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25881" y="49484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69056" y="4953421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12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2822" y="4953421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16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66848" y="4956780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3</a:t>
            </a:r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96200" y="4965163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45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1705" y="5544012"/>
            <a:ext cx="102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4-6 пар листьев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79472" y="5517942"/>
            <a:ext cx="14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Смыкание рядков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9500" y="5564181"/>
            <a:ext cx="14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За 1 месяц до уборки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9248" y="1339025"/>
            <a:ext cx="19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3-я гербицидная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523462" y="1708357"/>
            <a:ext cx="3240088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</a:t>
            </a: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19-19-19+МЭ+ФВ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011304" y="1806374"/>
            <a:ext cx="324008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</a:t>
            </a:r>
            <a:endParaRPr lang="ru-RU" sz="1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19-19-19+МЭ+ФВ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6486026" y="1950265"/>
            <a:ext cx="2106305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1844" y="3432038"/>
            <a:ext cx="2104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400" dirty="0" err="1">
                <a:solidFill>
                  <a:schemeClr val="accent6">
                    <a:lumMod val="75000"/>
                  </a:schemeClr>
                </a:solidFill>
              </a:rPr>
              <a:t>Стимакс</a:t>
            </a: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</a:rPr>
              <a:t> для семян</a:t>
            </a:r>
          </a:p>
          <a:p>
            <a:r>
              <a:rPr lang="ru-RU" altLang="ru-RU" sz="1400" dirty="0"/>
              <a:t>300-500 мл</a:t>
            </a:r>
            <a:r>
              <a:rPr lang="en-US" altLang="ru-RU" sz="1400" dirty="0"/>
              <a:t>/</a:t>
            </a:r>
            <a:r>
              <a:rPr lang="ru-RU" altLang="ru-RU" sz="1400" dirty="0"/>
              <a:t>тонну семян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5176" y="4016238"/>
            <a:ext cx="0" cy="479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10023" y="3215017"/>
            <a:ext cx="2667000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300-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СТИМАКС СТАРТ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0,15-0,3 л/га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500" y="3413764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Меристем В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4-6 л/га 2 раза через 14 дней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88157" y="3419395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Меристем Са-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0,75 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Меристем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1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0,25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/га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59" y="1422263"/>
            <a:ext cx="19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2</a:t>
            </a:r>
            <a:r>
              <a:rPr lang="ru-RU" b="1" dirty="0" smtClean="0">
                <a:solidFill>
                  <a:prstClr val="black"/>
                </a:solidFill>
              </a:rPr>
              <a:t>-я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гербицидная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27415" y="1808214"/>
            <a:ext cx="223925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300-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СТИМАКС СТАРТ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0,2-1 л/га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14248" y="123417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Фунгицидная обработка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8798" y="123225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Фунгицидная обработка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64436644"/>
              </p:ext>
            </p:extLst>
          </p:nvPr>
        </p:nvGraphicFramePr>
        <p:xfrm>
          <a:off x="1295400" y="1265499"/>
          <a:ext cx="6553200" cy="44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hart" r:id="rId5" imgW="4686142" imgH="3162334" progId="Excel.Chart.8">
                  <p:embed/>
                </p:oleObj>
              </mc:Choice>
              <mc:Fallback>
                <p:oleObj name="Chart" r:id="rId5" imgW="4686142" imgH="3162334" progId="Excel.Chart.8">
                  <p:embed/>
                  <p:pic>
                    <p:nvPicPr>
                      <p:cNvPr id="0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65499"/>
                        <a:ext cx="6553200" cy="442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8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9465468"/>
              </p:ext>
            </p:extLst>
          </p:nvPr>
        </p:nvGraphicFramePr>
        <p:xfrm>
          <a:off x="1042988" y="1168684"/>
          <a:ext cx="75644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hart" r:id="rId5" imgW="4505252" imgH="2695606" progId="Excel.Chart.8">
                  <p:embed/>
                </p:oleObj>
              </mc:Choice>
              <mc:Fallback>
                <p:oleObj name="Chart" r:id="rId5" imgW="4505252" imgH="2695606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68684"/>
                        <a:ext cx="75644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53082765"/>
              </p:ext>
            </p:extLst>
          </p:nvPr>
        </p:nvGraphicFramePr>
        <p:xfrm>
          <a:off x="1439862" y="1600200"/>
          <a:ext cx="6264275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hart" r:id="rId5" imgW="4505252" imgH="2695606" progId="Excel.Chart.8">
                  <p:embed/>
                </p:oleObj>
              </mc:Choice>
              <mc:Fallback>
                <p:oleObj name="Chart" r:id="rId5" imgW="4505252" imgH="2695606" progId="Excel.Chart.8">
                  <p:embed/>
                  <p:pic>
                    <p:nvPicPr>
                      <p:cNvPr id="0" name="Object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2" y="1600200"/>
                        <a:ext cx="6264275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81084" y="1262062"/>
            <a:ext cx="4259263" cy="67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4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2133600"/>
            <a:ext cx="6913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Сахарная свекла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b="1" u="sng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 урожайности 8-10 т/га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содержания сахара 0,5-3%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Прибавка сахара, более 1 т/га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8" descr="sah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88" y="1752600"/>
            <a:ext cx="23050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olga\Desktop\KWS_junge_zuckerrueben_auf_dem_feld_im_gegenlic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25479"/>
            <a:ext cx="3368219" cy="22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1447801"/>
            <a:ext cx="48625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ПРЕИМУЩЕСТВА УДОБРЕНИЙ «НУТРИВАНТ»</a:t>
            </a: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913" y="2590800"/>
            <a:ext cx="6526212" cy="25299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Основаны на лучшем сырье –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КФ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Монофосфат калия)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KNO3</a:t>
            </a:r>
            <a:endParaRPr lang="ru-RU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Высокая чистота, без токсичных веществ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Низкое содержание сульфатов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Без содержания хлора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Состав макро и микроэлементов соответствует 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биологической  потребности растения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Совместимость со средствами защиты растений (СЗР)</a:t>
            </a:r>
            <a:r>
              <a:rPr lang="nl-BE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На сегодняшний день являются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ЛУЧШЕЙ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листовой подкормкой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9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71869"/>
            <a:ext cx="19446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49" y="1804987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 (ПАВ)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ФЕРТИВАНТ</a:t>
            </a:r>
          </a:p>
        </p:txBody>
      </p:sp>
      <p:pic>
        <p:nvPicPr>
          <p:cNvPr id="6" name="Picture 6" descr="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4" y="2743200"/>
            <a:ext cx="4032250" cy="24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850" y="1435255"/>
            <a:ext cx="460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</a:t>
            </a: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содержит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105400" y="3200400"/>
            <a:ext cx="36004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Действие по системе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КОРАЛЛ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фиксация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Срок действия до 4х недель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850" y="1035145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самое главное: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781" y="1328792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FERTIVANT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05200" y="2007394"/>
            <a:ext cx="38877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Обеспечивает медленный, постоянный и непрерывный уровень потока питательных элементов на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длительный период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времени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24604" y="3407265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Препятствует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смыву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питательных элементов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осадками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638800" y="4400005"/>
            <a:ext cx="385286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Усиливает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поверхностное </a:t>
            </a:r>
            <a:endParaRPr lang="ru-RU" sz="1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натяжение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равномерно распределяет раствор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поверхности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листовой пластины</a:t>
            </a:r>
            <a: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" name="Picture 12" descr="pic2-040507-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5" y="3116495"/>
            <a:ext cx="39608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07394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92" y="3407266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70" y="4400005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b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7" y="3232150"/>
            <a:ext cx="2136221" cy="20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349751" y="1612901"/>
            <a:ext cx="3756950" cy="10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Нутривант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 </a:t>
            </a: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Плюс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/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</a:br>
            <a:r>
              <a:rPr kumimoji="0" lang="ru-RU" sz="2600" b="1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Сахарная свекла</a:t>
            </a:r>
          </a:p>
        </p:txBody>
      </p:sp>
      <p:pic>
        <p:nvPicPr>
          <p:cNvPr id="14" name="Picture 7" descr="ruebenreihe_49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6" y="3194050"/>
            <a:ext cx="1425099" cy="99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027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6" y="4348162"/>
            <a:ext cx="1425099" cy="97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\\server\NetPub\Olga\OLGA SHCHEGOLEVA\КАРТИНКИ Often used !!!!\Nutrivant bags Pictures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2656313" cy="399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934678"/>
              </p:ext>
            </p:extLst>
          </p:nvPr>
        </p:nvGraphicFramePr>
        <p:xfrm>
          <a:off x="2362200" y="2819400"/>
          <a:ext cx="3931442" cy="685800"/>
        </p:xfrm>
        <a:graphic>
          <a:graphicData uri="http://schemas.openxmlformats.org/drawingml/2006/table">
            <a:tbl>
              <a:tblPr/>
              <a:tblGrid>
                <a:gridCol w="350045"/>
                <a:gridCol w="457200"/>
                <a:gridCol w="457200"/>
                <a:gridCol w="772897"/>
                <a:gridCol w="510328"/>
                <a:gridCol w="668965"/>
                <a:gridCol w="71480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marL="91430" marR="91430" marT="45802" marB="45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0" marR="91430" marT="45802" marB="45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0" marR="91430" marT="45802" marB="45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2MgO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0" marR="91430" marT="45802" marB="45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 B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0" marR="91430" marT="45802" marB="45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0" marR="91430" marT="45802" marB="45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ФВ</a:t>
                      </a:r>
                    </a:p>
                  </a:txBody>
                  <a:tcPr marL="91430" marR="91430" marT="45802" marB="45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NetPub\Olga\OLGA SHCHEGOLEVA\КАРТИНКИ Often used !!!!\Nutrivant bags Picture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55476"/>
            <a:ext cx="1776412" cy="26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NetPub\Olga\OLGA SHCHEGOLEVA\КАРТИНКИ Often used !!!!\Nutrivant bags Pictures\NUTRIVANT UNIVERS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5540"/>
            <a:ext cx="2133600" cy="30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447888"/>
              </p:ext>
            </p:extLst>
          </p:nvPr>
        </p:nvGraphicFramePr>
        <p:xfrm>
          <a:off x="2362200" y="5675313"/>
          <a:ext cx="5942013" cy="654648"/>
        </p:xfrm>
        <a:graphic>
          <a:graphicData uri="http://schemas.openxmlformats.org/drawingml/2006/table">
            <a:tbl>
              <a:tblPr/>
              <a:tblGrid>
                <a:gridCol w="995397"/>
                <a:gridCol w="1057097"/>
                <a:gridCol w="995397"/>
                <a:gridCol w="1057097"/>
                <a:gridCol w="998825"/>
                <a:gridCol w="838200"/>
              </a:tblGrid>
              <a:tr h="311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19</a:t>
                      </a: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MgO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2,4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0,02B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0,08Fe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0,04Mn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0,02Zn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0,005Cu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0,005Mo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56"/>
          <p:cNvSpPr>
            <a:spLocks noChangeArrowheads="1"/>
          </p:cNvSpPr>
          <p:nvPr/>
        </p:nvSpPr>
        <p:spPr bwMode="auto">
          <a:xfrm>
            <a:off x="1981200" y="1160061"/>
            <a:ext cx="64636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Корректирующие подкормки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для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сахарной свеклы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91085" y="2012449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Общий </a:t>
            </a:r>
            <a:r>
              <a:rPr lang="ru-RU" sz="1100" b="1" dirty="0"/>
              <a:t>азот (</a:t>
            </a:r>
            <a:r>
              <a:rPr lang="ru-RU" sz="1100" b="1" dirty="0" smtClean="0"/>
              <a:t>N)             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Органический азот (</a:t>
            </a:r>
            <a:r>
              <a:rPr lang="ru-RU" sz="1100" b="1" dirty="0" smtClean="0"/>
              <a:t>N)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Свободные </a:t>
            </a:r>
            <a:endParaRPr lang="ru-RU" sz="1100" b="1" dirty="0" smtClean="0"/>
          </a:p>
          <a:p>
            <a:r>
              <a:rPr lang="ru-RU" sz="1100" b="1" dirty="0" smtClean="0"/>
              <a:t>Аминокислоты                       10</a:t>
            </a:r>
            <a:r>
              <a:rPr lang="ru-RU" sz="1100" b="1" dirty="0"/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5242" y="1905000"/>
            <a:ext cx="2895600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/>
              <a:t>Свободные аминокислоты  </a:t>
            </a:r>
            <a:r>
              <a:rPr lang="ru-RU" sz="1400" b="1" baseline="30000" dirty="0" smtClean="0"/>
              <a:t>    6</a:t>
            </a:r>
            <a:r>
              <a:rPr lang="ru-RU" sz="1400" b="1" baseline="30000" dirty="0"/>
              <a:t>%</a:t>
            </a:r>
          </a:p>
          <a:p>
            <a:r>
              <a:rPr lang="ru-RU" sz="1400" b="1" baseline="30000" dirty="0"/>
              <a:t>Общий азот (</a:t>
            </a:r>
            <a:r>
              <a:rPr lang="en-US" sz="1400" b="1" baseline="30000" dirty="0"/>
              <a:t>N)      </a:t>
            </a:r>
            <a:r>
              <a:rPr lang="en-US" sz="1400" b="1" baseline="30000" dirty="0" smtClean="0"/>
              <a:t>                     7,5</a:t>
            </a:r>
            <a:r>
              <a:rPr lang="en-US" sz="1400" b="1" baseline="30000" dirty="0"/>
              <a:t>% </a:t>
            </a:r>
          </a:p>
          <a:p>
            <a:r>
              <a:rPr lang="ru-RU" sz="1400" b="1" baseline="30000" dirty="0"/>
              <a:t>Органический </a:t>
            </a:r>
            <a:r>
              <a:rPr lang="ru-RU" sz="1400" b="1" baseline="30000" dirty="0" smtClean="0"/>
              <a:t>азот (</a:t>
            </a:r>
            <a:r>
              <a:rPr lang="en-US" sz="1400" b="1" baseline="30000" dirty="0" smtClean="0"/>
              <a:t>N)</a:t>
            </a:r>
            <a:r>
              <a:rPr lang="ru-RU" sz="1400" b="1" dirty="0" smtClean="0"/>
              <a:t>          </a:t>
            </a:r>
            <a:r>
              <a:rPr lang="en-US" sz="1400" b="1" baseline="30000" dirty="0" smtClean="0"/>
              <a:t> </a:t>
            </a:r>
            <a:r>
              <a:rPr lang="en-US" sz="1400" b="1" baseline="30000" dirty="0"/>
              <a:t>2,5% </a:t>
            </a:r>
          </a:p>
          <a:p>
            <a:r>
              <a:rPr lang="ru-RU" sz="1400" b="1" baseline="30000" dirty="0"/>
              <a:t>Мочевинный азот(</a:t>
            </a:r>
            <a:r>
              <a:rPr lang="en-US" sz="1400" b="1" baseline="30000" dirty="0"/>
              <a:t>N</a:t>
            </a:r>
            <a:r>
              <a:rPr lang="en-US" sz="1400" b="1" baseline="30000" dirty="0" smtClean="0"/>
              <a:t>)</a:t>
            </a:r>
            <a:r>
              <a:rPr lang="ru-RU" sz="1400" b="1" dirty="0" smtClean="0"/>
              <a:t>            </a:t>
            </a:r>
            <a:r>
              <a:rPr lang="en-US" sz="1400" b="1" baseline="30000" dirty="0" smtClean="0"/>
              <a:t> </a:t>
            </a:r>
            <a:r>
              <a:rPr lang="en-US" sz="1400" b="1" baseline="30000" dirty="0"/>
              <a:t>5% </a:t>
            </a:r>
          </a:p>
          <a:p>
            <a:r>
              <a:rPr lang="ru-RU" sz="1400" b="1" baseline="30000" dirty="0"/>
              <a:t>Водорастворимый  </a:t>
            </a:r>
            <a:endParaRPr lang="ru-RU" sz="1400" b="1" baseline="30000" dirty="0" smtClean="0"/>
          </a:p>
          <a:p>
            <a:r>
              <a:rPr lang="ru-RU" sz="1400" b="1" baseline="30000" dirty="0" smtClean="0"/>
              <a:t>оксид </a:t>
            </a:r>
            <a:r>
              <a:rPr lang="ru-RU" sz="1400" b="1" baseline="30000" dirty="0"/>
              <a:t>фосфора (P2O5) </a:t>
            </a:r>
            <a:r>
              <a:rPr lang="ru-RU" sz="1400" b="1" baseline="30000" dirty="0" smtClean="0"/>
              <a:t>               </a:t>
            </a:r>
            <a:r>
              <a:rPr lang="ru-RU" sz="1400" b="1" baseline="30000" dirty="0"/>
              <a:t>5%  </a:t>
            </a:r>
          </a:p>
          <a:p>
            <a:r>
              <a:rPr lang="ru-RU" sz="1400" b="1" baseline="30000" dirty="0"/>
              <a:t>Водорастворимый </a:t>
            </a:r>
            <a:endParaRPr lang="ru-RU" sz="1400" b="1" baseline="30000" dirty="0" smtClean="0"/>
          </a:p>
          <a:p>
            <a:r>
              <a:rPr lang="ru-RU" sz="1400" b="1" baseline="30000" dirty="0" smtClean="0"/>
              <a:t>оксид </a:t>
            </a:r>
            <a:r>
              <a:rPr lang="ru-RU" sz="1400" b="1" baseline="30000" dirty="0"/>
              <a:t>калия (K2O</a:t>
            </a:r>
            <a:r>
              <a:rPr lang="ru-RU" sz="1400" b="1" baseline="30000" dirty="0" smtClean="0"/>
              <a:t>)</a:t>
            </a:r>
            <a:r>
              <a:rPr lang="ru-RU" sz="1400" b="1" baseline="30000" dirty="0"/>
              <a:t> </a:t>
            </a:r>
            <a:r>
              <a:rPr lang="ru-RU" sz="1400" b="1" dirty="0" smtClean="0"/>
              <a:t>            </a:t>
            </a:r>
            <a:r>
              <a:rPr lang="ru-RU" sz="1400" b="1" baseline="30000" dirty="0" smtClean="0"/>
              <a:t>       </a:t>
            </a:r>
            <a:r>
              <a:rPr lang="ru-RU" sz="1400" b="1" baseline="30000" dirty="0"/>
              <a:t>5,4%</a:t>
            </a:r>
          </a:p>
          <a:p>
            <a:r>
              <a:rPr lang="ru-RU" sz="1400" b="1" baseline="30000" dirty="0"/>
              <a:t>Водорастворимый бор </a:t>
            </a:r>
            <a:r>
              <a:rPr lang="ru-RU" sz="1400" b="1" baseline="30000" dirty="0" smtClean="0"/>
              <a:t>(В)          </a:t>
            </a:r>
            <a:r>
              <a:rPr lang="en-US" sz="1400" b="1" baseline="30000" dirty="0" smtClean="0"/>
              <a:t>0,1</a:t>
            </a:r>
            <a:r>
              <a:rPr lang="en-US" sz="1400" b="1" baseline="30000" dirty="0"/>
              <a:t>% </a:t>
            </a:r>
            <a:r>
              <a:rPr lang="ru-RU" sz="1400" b="1" baseline="30000" dirty="0" smtClean="0"/>
              <a:t>Водорастворимое  </a:t>
            </a:r>
          </a:p>
          <a:p>
            <a:r>
              <a:rPr lang="ru-RU" sz="1400" b="1" baseline="30000" dirty="0" smtClean="0"/>
              <a:t>железо </a:t>
            </a:r>
            <a:r>
              <a:rPr lang="ru-RU" sz="1400" b="1" baseline="30000" dirty="0"/>
              <a:t>(</a:t>
            </a:r>
            <a:r>
              <a:rPr lang="en-US" sz="1400" b="1" baseline="30000" dirty="0"/>
              <a:t>Fe)	</a:t>
            </a:r>
            <a:r>
              <a:rPr lang="ru-RU" sz="1400" b="1" baseline="30000" dirty="0" smtClean="0"/>
              <a:t>                           </a:t>
            </a:r>
            <a:r>
              <a:rPr lang="en-US" sz="1400" b="1" baseline="30000" dirty="0" smtClean="0"/>
              <a:t>0,3</a:t>
            </a:r>
            <a:r>
              <a:rPr lang="en-US" sz="1400" b="1" baseline="30000" dirty="0"/>
              <a:t>% </a:t>
            </a:r>
          </a:p>
          <a:p>
            <a:r>
              <a:rPr lang="ru-RU" sz="1400" b="1" baseline="30000" dirty="0"/>
              <a:t>Железо (</a:t>
            </a:r>
            <a:r>
              <a:rPr lang="ru-RU" sz="1400" b="1" baseline="30000" dirty="0" err="1"/>
              <a:t>Fe</a:t>
            </a:r>
            <a:r>
              <a:rPr lang="ru-RU" sz="1400" b="1" baseline="30000" dirty="0"/>
              <a:t>), </a:t>
            </a:r>
            <a:r>
              <a:rPr lang="ru-RU" sz="1400" b="1" baseline="30000" dirty="0" err="1"/>
              <a:t>хелат</a:t>
            </a:r>
            <a:r>
              <a:rPr lang="ru-RU" sz="1400" b="1" baseline="30000" dirty="0"/>
              <a:t> </a:t>
            </a:r>
            <a:r>
              <a:rPr lang="ru-RU" sz="1400" b="1" baseline="30000" dirty="0" smtClean="0"/>
              <a:t>DTPA               0,3</a:t>
            </a:r>
            <a:r>
              <a:rPr lang="ru-RU" sz="1400" b="1" baseline="30000" dirty="0"/>
              <a:t>% </a:t>
            </a:r>
          </a:p>
          <a:p>
            <a:r>
              <a:rPr lang="ru-RU" sz="1400" b="1" baseline="30000" dirty="0"/>
              <a:t>Водорастворимый цинк (</a:t>
            </a:r>
            <a:r>
              <a:rPr lang="en-US" sz="1400" b="1" baseline="30000" dirty="0" smtClean="0"/>
              <a:t>Zn)</a:t>
            </a:r>
            <a:r>
              <a:rPr lang="ru-RU" sz="1400" b="1" baseline="30000" dirty="0" smtClean="0"/>
              <a:t>      </a:t>
            </a:r>
            <a:r>
              <a:rPr lang="en-US" sz="1400" b="1" baseline="30000" dirty="0" smtClean="0"/>
              <a:t>0,5</a:t>
            </a:r>
            <a:r>
              <a:rPr lang="en-US" sz="1400" b="1" baseline="30000" dirty="0"/>
              <a:t>% </a:t>
            </a:r>
            <a:endParaRPr lang="ru-RU" sz="1400" b="1" baseline="30000" dirty="0" smtClean="0"/>
          </a:p>
          <a:p>
            <a:r>
              <a:rPr lang="ru-RU" sz="1400" b="1" baseline="30000" dirty="0" smtClean="0"/>
              <a:t>Цинк </a:t>
            </a:r>
            <a:r>
              <a:rPr lang="ru-RU" sz="1400" b="1" baseline="30000" dirty="0"/>
              <a:t>(</a:t>
            </a:r>
            <a:r>
              <a:rPr lang="en-US" sz="1400" b="1" baseline="30000" dirty="0"/>
              <a:t>Zn), </a:t>
            </a:r>
            <a:r>
              <a:rPr lang="ru-RU" sz="1400" b="1" baseline="30000" dirty="0" err="1"/>
              <a:t>хелат</a:t>
            </a:r>
            <a:r>
              <a:rPr lang="ru-RU" sz="1400" b="1" baseline="30000" dirty="0"/>
              <a:t> </a:t>
            </a:r>
            <a:r>
              <a:rPr lang="en-US" sz="1400" b="1" baseline="30000" dirty="0" smtClean="0"/>
              <a:t>EDTA</a:t>
            </a:r>
            <a:r>
              <a:rPr lang="ru-RU" sz="1400" b="1" baseline="30000" dirty="0" smtClean="0"/>
              <a:t>                    0</a:t>
            </a:r>
            <a:r>
              <a:rPr lang="en-US" sz="1400" b="1" baseline="30000" dirty="0" smtClean="0"/>
              <a:t>,5</a:t>
            </a:r>
            <a:r>
              <a:rPr lang="en-US" sz="1400" b="1" baseline="30000" dirty="0"/>
              <a:t>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1607" y="5637085"/>
            <a:ext cx="266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/>
              <a:t>Общий азот (</a:t>
            </a:r>
            <a:r>
              <a:rPr lang="en-US" sz="1400" b="1" baseline="30000" dirty="0"/>
              <a:t>N</a:t>
            </a:r>
            <a:r>
              <a:rPr lang="en-US" sz="1400" b="1" baseline="30000" dirty="0" smtClean="0"/>
              <a:t>)</a:t>
            </a:r>
            <a:r>
              <a:rPr lang="ru-RU" sz="1400" b="1" baseline="30000" dirty="0" smtClean="0"/>
              <a:t>                      </a:t>
            </a:r>
            <a:r>
              <a:rPr lang="en-US" sz="1400" b="1" baseline="30000" dirty="0" smtClean="0"/>
              <a:t>3</a:t>
            </a:r>
            <a:r>
              <a:rPr lang="en-US" sz="1400" b="1" baseline="30000" dirty="0"/>
              <a:t>% </a:t>
            </a:r>
          </a:p>
          <a:p>
            <a:r>
              <a:rPr lang="ru-RU" sz="1400" b="1" baseline="30000" dirty="0"/>
              <a:t>Мочевинный азот(</a:t>
            </a:r>
            <a:r>
              <a:rPr lang="en-US" sz="1400" b="1" baseline="30000" dirty="0" smtClean="0"/>
              <a:t>N)</a:t>
            </a:r>
            <a:r>
              <a:rPr lang="ru-RU" sz="1400" b="1" baseline="30000" dirty="0" smtClean="0"/>
              <a:t>           </a:t>
            </a:r>
            <a:r>
              <a:rPr lang="en-US" sz="1400" b="1" baseline="30000" dirty="0" smtClean="0"/>
              <a:t>3</a:t>
            </a:r>
            <a:r>
              <a:rPr lang="en-US" sz="1400" b="1" baseline="30000" dirty="0"/>
              <a:t>% </a:t>
            </a:r>
          </a:p>
          <a:p>
            <a:r>
              <a:rPr lang="ru-RU" sz="1400" b="1" baseline="30000" dirty="0"/>
              <a:t>Калий (</a:t>
            </a:r>
            <a:r>
              <a:rPr lang="en-US" sz="1400" b="1" baseline="30000" dirty="0"/>
              <a:t>K2O</a:t>
            </a:r>
            <a:r>
              <a:rPr lang="en-US" sz="1400" b="1" baseline="30000" dirty="0" smtClean="0"/>
              <a:t>)</a:t>
            </a:r>
            <a:r>
              <a:rPr lang="ru-RU" sz="1400" b="1" baseline="30000" dirty="0" smtClean="0"/>
              <a:t>         </a:t>
            </a:r>
            <a:r>
              <a:rPr lang="ru-RU" sz="1400" b="1" dirty="0" smtClean="0"/>
              <a:t>              </a:t>
            </a:r>
            <a:r>
              <a:rPr lang="en-US" sz="1400" b="1" baseline="30000" dirty="0" smtClean="0"/>
              <a:t>31</a:t>
            </a:r>
            <a:r>
              <a:rPr lang="en-US" sz="1400" b="1" baseline="30000" dirty="0"/>
              <a:t>% </a:t>
            </a:r>
          </a:p>
          <a:p>
            <a:r>
              <a:rPr lang="en-US" sz="1400" b="1" baseline="30000" dirty="0"/>
              <a:t>EDTA	</a:t>
            </a:r>
            <a:r>
              <a:rPr lang="ru-RU" sz="1400" b="1" baseline="30000" dirty="0" smtClean="0"/>
              <a:t>                   </a:t>
            </a:r>
            <a:r>
              <a:rPr lang="en-US" sz="1400" b="1" baseline="30000" dirty="0" smtClean="0"/>
              <a:t>1</a:t>
            </a:r>
            <a:r>
              <a:rPr lang="en-US" sz="1400" b="1" baseline="30000" dirty="0"/>
              <a:t>%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5242" y="1494205"/>
            <a:ext cx="220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Стимакс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для семян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1085" y="1548796"/>
            <a:ext cx="16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Аминомакс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1607" y="5114357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Меристем К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217513" y="981075"/>
            <a:ext cx="1066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Корректирующие подкормки 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Меристем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для сахарной свеклы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1600" y="5688349"/>
            <a:ext cx="4572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baseline="30000" dirty="0"/>
              <a:t>Водорастворимый бор (</a:t>
            </a:r>
            <a:r>
              <a:rPr lang="en-US" sz="1400" b="1" baseline="30000" dirty="0"/>
              <a:t>B)	4% </a:t>
            </a:r>
            <a:endParaRPr lang="ru-RU" sz="1400" b="1" baseline="30000" dirty="0" smtClean="0"/>
          </a:p>
          <a:p>
            <a:r>
              <a:rPr lang="ru-RU" sz="1400" b="1" baseline="30000" dirty="0" smtClean="0"/>
              <a:t>Водорастворимый </a:t>
            </a:r>
            <a:r>
              <a:rPr lang="ru-RU" sz="1400" b="1" baseline="30000" dirty="0"/>
              <a:t>молибден (</a:t>
            </a:r>
            <a:r>
              <a:rPr lang="en-US" sz="1400" b="1" baseline="30000" dirty="0"/>
              <a:t>Mo)	</a:t>
            </a:r>
            <a:r>
              <a:rPr lang="ru-RU" sz="1400" b="1" baseline="30000" dirty="0" smtClean="0"/>
              <a:t> </a:t>
            </a:r>
            <a:r>
              <a:rPr lang="en-US" sz="1400" b="1" baseline="30000" dirty="0" smtClean="0"/>
              <a:t>4</a:t>
            </a:r>
            <a:r>
              <a:rPr lang="en-US" sz="1400" b="1" baseline="30000" dirty="0"/>
              <a:t>%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1242" y="5165239"/>
            <a:ext cx="186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Меристем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B-Mo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1709" y="4721847"/>
            <a:ext cx="3003768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/>
              <a:t>Кальций (</a:t>
            </a:r>
            <a:r>
              <a:rPr lang="en-US" sz="1400" b="1" baseline="30000" dirty="0" err="1"/>
              <a:t>CaO</a:t>
            </a:r>
            <a:r>
              <a:rPr lang="en-US" sz="1400" b="1" baseline="30000" dirty="0"/>
              <a:t>)	7,0% </a:t>
            </a:r>
          </a:p>
          <a:p>
            <a:r>
              <a:rPr lang="ru-RU" sz="1400" b="1" baseline="30000" dirty="0"/>
              <a:t>Бор (</a:t>
            </a:r>
            <a:r>
              <a:rPr lang="en-US" sz="1400" b="1" baseline="30000" dirty="0"/>
              <a:t>B)	2,0% </a:t>
            </a:r>
          </a:p>
          <a:p>
            <a:r>
              <a:rPr lang="en-US" baseline="30000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83997" y="4250309"/>
            <a:ext cx="181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Меристем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-B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1085" y="3462950"/>
            <a:ext cx="2462256" cy="13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/>
              <a:t>Экстракт водоросли </a:t>
            </a:r>
            <a:endParaRPr lang="en-US" sz="1400" b="1" baseline="30000" dirty="0" smtClean="0"/>
          </a:p>
          <a:p>
            <a:r>
              <a:rPr lang="ru-RU" sz="1400" b="1" baseline="30000" dirty="0" err="1" smtClean="0"/>
              <a:t>Ascophyllum</a:t>
            </a:r>
            <a:r>
              <a:rPr lang="ru-RU" sz="1400" b="1" baseline="30000" dirty="0" smtClean="0"/>
              <a:t> </a:t>
            </a:r>
            <a:r>
              <a:rPr lang="ru-RU" sz="1400" b="1" baseline="30000" dirty="0" err="1"/>
              <a:t>nodosum</a:t>
            </a:r>
            <a:r>
              <a:rPr lang="ru-RU" sz="1400" b="1" baseline="30000" dirty="0"/>
              <a:t>                    </a:t>
            </a:r>
            <a:r>
              <a:rPr lang="en-US" sz="1400" b="1" baseline="30000" dirty="0" smtClean="0"/>
              <a:t>    </a:t>
            </a:r>
            <a:r>
              <a:rPr lang="ru-RU" sz="1400" b="1" baseline="30000" dirty="0" smtClean="0"/>
              <a:t>12,0</a:t>
            </a:r>
            <a:r>
              <a:rPr lang="ru-RU" sz="1400" b="1" baseline="30000" dirty="0"/>
              <a:t>%</a:t>
            </a:r>
          </a:p>
          <a:p>
            <a:r>
              <a:rPr lang="ru-RU" sz="1400" b="1" baseline="30000" dirty="0"/>
              <a:t>Общий азот (</a:t>
            </a:r>
            <a:r>
              <a:rPr lang="en-US" sz="1400" b="1" baseline="30000" dirty="0"/>
              <a:t>N)	1,2%</a:t>
            </a:r>
          </a:p>
          <a:p>
            <a:r>
              <a:rPr lang="ru-RU" sz="1400" b="1" baseline="30000" dirty="0"/>
              <a:t>Органический азот (</a:t>
            </a:r>
            <a:r>
              <a:rPr lang="en-US" sz="1400" b="1" baseline="30000" dirty="0"/>
              <a:t>N)	0,2%</a:t>
            </a:r>
          </a:p>
          <a:p>
            <a:r>
              <a:rPr lang="ru-RU" sz="1400" b="1" baseline="30000" dirty="0"/>
              <a:t>Мочевинный азот (</a:t>
            </a:r>
            <a:r>
              <a:rPr lang="en-US" sz="1400" b="1" baseline="30000" dirty="0"/>
              <a:t>N)	1,0%</a:t>
            </a:r>
          </a:p>
          <a:p>
            <a:r>
              <a:rPr lang="ru-RU" sz="1400" b="1" baseline="30000" dirty="0"/>
              <a:t>Марганец (</a:t>
            </a:r>
            <a:r>
              <a:rPr lang="en-US" sz="1400" b="1" baseline="30000" dirty="0" err="1"/>
              <a:t>Mn</a:t>
            </a:r>
            <a:r>
              <a:rPr lang="en-US" sz="1400" b="1" baseline="30000" dirty="0"/>
              <a:t>), </a:t>
            </a:r>
            <a:r>
              <a:rPr lang="ru-RU" sz="1400" b="1" baseline="30000" dirty="0" err="1"/>
              <a:t>хелат</a:t>
            </a:r>
            <a:r>
              <a:rPr lang="ru-RU" sz="1400" b="1" baseline="30000" dirty="0"/>
              <a:t> </a:t>
            </a:r>
            <a:r>
              <a:rPr lang="en-US" sz="1400" b="1" baseline="30000" dirty="0" smtClean="0"/>
              <a:t>EDTA</a:t>
            </a:r>
            <a:r>
              <a:rPr lang="en-US" sz="1400" b="1" baseline="30000" dirty="0"/>
              <a:t>	0,5%</a:t>
            </a:r>
          </a:p>
          <a:p>
            <a:r>
              <a:rPr lang="ru-RU" sz="1400" b="1" baseline="30000" dirty="0"/>
              <a:t>Цинк (</a:t>
            </a:r>
            <a:r>
              <a:rPr lang="en-US" sz="1400" b="1" baseline="30000" dirty="0"/>
              <a:t>Zn), </a:t>
            </a:r>
            <a:r>
              <a:rPr lang="ru-RU" sz="1400" b="1" baseline="30000" dirty="0" err="1"/>
              <a:t>хелат</a:t>
            </a:r>
            <a:r>
              <a:rPr lang="ru-RU" sz="1400" b="1" baseline="30000" dirty="0"/>
              <a:t> </a:t>
            </a:r>
            <a:r>
              <a:rPr lang="en-US" sz="1400" b="1" baseline="30000" dirty="0"/>
              <a:t>EDTA	0,5% </a:t>
            </a:r>
          </a:p>
          <a:p>
            <a:r>
              <a:rPr lang="ru-RU" sz="1400" b="1" baseline="30000" dirty="0"/>
              <a:t>Железо (</a:t>
            </a:r>
            <a:r>
              <a:rPr lang="ru-RU" sz="1400" b="1" baseline="30000" dirty="0" err="1"/>
              <a:t>Fe</a:t>
            </a:r>
            <a:r>
              <a:rPr lang="ru-RU" sz="1400" b="1" baseline="30000" dirty="0"/>
              <a:t>), </a:t>
            </a:r>
            <a:r>
              <a:rPr lang="ru-RU" sz="1400" b="1" baseline="30000" dirty="0" err="1"/>
              <a:t>хелат</a:t>
            </a:r>
            <a:r>
              <a:rPr lang="ru-RU" sz="1400" b="1" baseline="30000" dirty="0"/>
              <a:t> DTPA	1,0%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01607" y="3027344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Стимакс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старт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\\server\NetPub\Olga\OLGA SHCHEGOLEVA\MERISTEM\MERISTEM_Bottles\STIMAX group\Stimax_Engl-Russian\stimax для семя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1" y="1564453"/>
            <a:ext cx="1064343" cy="11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server\NetPub\Olga\OLGA SHCHEGOLEVA\MERISTEM\MERISTEM_Bottles\Meristem\meristem-ca-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" y="4130883"/>
            <a:ext cx="1066799" cy="12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server\NetPub\Olga\OLGA SHCHEGOLEVA\MERISTEM\MERISTEM_Bottles\Meristem\meristem-b-m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00" y="5286104"/>
            <a:ext cx="843592" cy="9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server\NetPub\Olga\OLGA SHCHEGOLEVA\MERISTEM\MERISTEM_Bottles\Meristem\meristem-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18" y="4956036"/>
            <a:ext cx="1258917" cy="14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server\NetPub\Olga\OLGA SHCHEGOLEVA\MERISTEM\MERISTEM_Bottles\STIMAX group\Stimax_Engl-Russian\stimax-СТАРТ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86" y="3226582"/>
            <a:ext cx="1295400" cy="14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\\server\NetPub\Olga\OLGA SHCHEGOLEVA\MERISTEM\MERISTEM_Bottles\Aminomax\Aminomax_Pictures\aminomax-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94" y="1624231"/>
            <a:ext cx="1154392" cy="12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1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serebryakova\Desktop\Sugar Beet\Sugar Beet _ EMPTY SAMPLE_without t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" y="3886200"/>
            <a:ext cx="80581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1188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22969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278767" y="5490647"/>
            <a:ext cx="94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всходы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574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9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925881" y="49484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769056" y="4953421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282822" y="4953421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66848" y="4956780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2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696200" y="4965163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45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741705" y="5544012"/>
            <a:ext cx="102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4-6 пар листьев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779472" y="5517942"/>
            <a:ext cx="14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Смыкание рядков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689500" y="5564181"/>
            <a:ext cx="14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 1 месяц до уборки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057400" y="2209800"/>
            <a:ext cx="19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3-я гербицидная 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779472" y="201453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Фунгицидная обработка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83171" y="20100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Фунгицидная обработка</a:t>
            </a:r>
            <a:endParaRPr lang="en-US" b="1" dirty="0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438161" y="3050755"/>
            <a:ext cx="3240088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017679" y="2873296"/>
            <a:ext cx="3240088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6345123" y="2743200"/>
            <a:ext cx="236564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1304" y="1295400"/>
            <a:ext cx="156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СТАНДАРТ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serebryakova\Desktop\Sugar Beet\Sugar Beet _ EMPTY SAMPLE_without t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" y="3886200"/>
            <a:ext cx="80581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1188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22969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278767" y="5490647"/>
            <a:ext cx="94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всходы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574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9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925881" y="49484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769056" y="4953421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282822" y="4953421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66848" y="4956780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2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696200" y="4965163"/>
            <a:ext cx="4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45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741705" y="5544012"/>
            <a:ext cx="102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4-6 пар листьев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779472" y="5517942"/>
            <a:ext cx="14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Смыкание рядков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689500" y="5564181"/>
            <a:ext cx="14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 1 месяц до уборки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057400" y="1687502"/>
            <a:ext cx="19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3-я гербицидная 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741468" y="146374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Фунгицидная обработка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576656" y="149753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Фунгицидная обработка</a:t>
            </a:r>
            <a:endParaRPr lang="en-US" b="1" dirty="0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416156" y="2090203"/>
            <a:ext cx="324008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19-19-19+МЭ+ФВ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011304" y="2102803"/>
            <a:ext cx="3240088" cy="194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</a:t>
            </a:r>
            <a:endParaRPr lang="ru-RU" sz="1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19-19-19+МЭ+ФВ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6299101" y="2145763"/>
            <a:ext cx="236564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Нутривант Плюс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Сахарная свекла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0-36-24+МЭ+ФВ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9056" y="1011890"/>
            <a:ext cx="296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Бюджетный вариант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607</Words>
  <Application>Microsoft Office PowerPoint</Application>
  <PresentationFormat>On-screen Show (4:3)</PresentationFormat>
  <Paragraphs>250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Schegoleva</dc:creator>
  <cp:lastModifiedBy>Olga Schegoleva</cp:lastModifiedBy>
  <cp:revision>58</cp:revision>
  <dcterms:created xsi:type="dcterms:W3CDTF">2006-08-16T00:00:00Z</dcterms:created>
  <dcterms:modified xsi:type="dcterms:W3CDTF">2021-10-01T11:39:06Z</dcterms:modified>
</cp:coreProperties>
</file>